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683" r:id="rId3"/>
    <p:sldId id="684" r:id="rId4"/>
    <p:sldId id="685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98" r:id="rId18"/>
    <p:sldId id="699" r:id="rId19"/>
    <p:sldId id="701" r:id="rId20"/>
    <p:sldId id="702" r:id="rId21"/>
    <p:sldId id="703" r:id="rId22"/>
    <p:sldId id="704" r:id="rId23"/>
    <p:sldId id="705" r:id="rId24"/>
    <p:sldId id="706" r:id="rId25"/>
    <p:sldId id="707" r:id="rId26"/>
    <p:sldId id="708" r:id="rId27"/>
    <p:sldId id="712" r:id="rId28"/>
    <p:sldId id="713" r:id="rId29"/>
    <p:sldId id="714" r:id="rId30"/>
    <p:sldId id="715" r:id="rId31"/>
    <p:sldId id="720" r:id="rId32"/>
    <p:sldId id="721" r:id="rId33"/>
    <p:sldId id="716" r:id="rId34"/>
    <p:sldId id="717" r:id="rId35"/>
    <p:sldId id="719" r:id="rId36"/>
    <p:sldId id="718" r:id="rId37"/>
    <p:sldId id="722" r:id="rId38"/>
    <p:sldId id="723" r:id="rId39"/>
    <p:sldId id="724" r:id="rId40"/>
    <p:sldId id="726" r:id="rId41"/>
    <p:sldId id="727" r:id="rId42"/>
    <p:sldId id="728" r:id="rId43"/>
    <p:sldId id="729" r:id="rId44"/>
    <p:sldId id="730" r:id="rId45"/>
    <p:sldId id="731" r:id="rId46"/>
    <p:sldId id="732" r:id="rId47"/>
    <p:sldId id="735" r:id="rId48"/>
    <p:sldId id="736" r:id="rId49"/>
    <p:sldId id="709" r:id="rId50"/>
    <p:sldId id="734" r:id="rId51"/>
    <p:sldId id="733" r:id="rId52"/>
    <p:sldId id="738" r:id="rId53"/>
    <p:sldId id="737" r:id="rId54"/>
    <p:sldId id="739" r:id="rId55"/>
    <p:sldId id="740" r:id="rId56"/>
    <p:sldId id="741" r:id="rId57"/>
    <p:sldId id="743" r:id="rId58"/>
    <p:sldId id="742" r:id="rId59"/>
    <p:sldId id="744" r:id="rId60"/>
    <p:sldId id="745" r:id="rId61"/>
    <p:sldId id="746" r:id="rId62"/>
    <p:sldId id="747" r:id="rId63"/>
    <p:sldId id="748" r:id="rId64"/>
    <p:sldId id="862" r:id="rId65"/>
    <p:sldId id="863" r:id="rId66"/>
    <p:sldId id="864" r:id="rId67"/>
    <p:sldId id="865" r:id="rId68"/>
    <p:sldId id="866" r:id="rId69"/>
    <p:sldId id="861" r:id="rId70"/>
    <p:sldId id="750" r:id="rId71"/>
    <p:sldId id="749" r:id="rId72"/>
    <p:sldId id="751" r:id="rId73"/>
    <p:sldId id="753" r:id="rId74"/>
    <p:sldId id="867" r:id="rId75"/>
    <p:sldId id="868" r:id="rId76"/>
    <p:sldId id="869" r:id="rId77"/>
    <p:sldId id="870" r:id="rId78"/>
    <p:sldId id="871" r:id="rId79"/>
    <p:sldId id="872" r:id="rId80"/>
    <p:sldId id="873" r:id="rId81"/>
    <p:sldId id="874" r:id="rId82"/>
    <p:sldId id="875" r:id="rId83"/>
    <p:sldId id="876" r:id="rId84"/>
    <p:sldId id="877" r:id="rId85"/>
    <p:sldId id="878" r:id="rId86"/>
    <p:sldId id="90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 Slide" id="{A1DCAC4E-FCAD-4576-A959-A340A840CD15}">
          <p14:sldIdLst>
            <p14:sldId id="256"/>
          </p14:sldIdLst>
        </p14:section>
        <p14:section name="Pengantar Algoritma &amp; Pemrograman" id="{2E4ACC63-03A2-450D-93DA-F91EAAA68A5E}">
          <p14:sldIdLst/>
        </p14:section>
        <p14:section name="Pengantar Sistem Basis Data" id="{B124BBBA-BAFC-4A3F-91E7-6E4CC853245F}">
          <p14:sldIdLst/>
        </p14:section>
        <p14:section name="Pengantar Pemograman Web" id="{1772B7F3-A01D-4B89-B384-8C7165874B12}">
          <p14:sldIdLst/>
        </p14:section>
        <p14:section name="Pemodelan &amp; Analisis Kebutuhan Sistem" id="{F549BC1F-8E3A-425E-A5FE-4A3056A58CBC}">
          <p14:sldIdLst/>
        </p14:section>
        <p14:section name="HTML" id="{C2FB6DAD-85B2-4395-89A0-00E7E4FC22B0}">
          <p14:sldIdLst/>
        </p14:section>
        <p14:section name="CSS" id="{9DDA88AE-6D8C-4D2D-A0FE-6DEB72CA7ACF}">
          <p14:sldIdLst/>
        </p14:section>
        <p14:section name="Javascript" id="{0FCC83D9-AE14-43C1-A23A-6201F4AC3498}">
          <p14:sldIdLst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12"/>
            <p14:sldId id="713"/>
            <p14:sldId id="714"/>
            <p14:sldId id="715"/>
            <p14:sldId id="720"/>
            <p14:sldId id="721"/>
            <p14:sldId id="716"/>
            <p14:sldId id="717"/>
            <p14:sldId id="719"/>
            <p14:sldId id="718"/>
            <p14:sldId id="722"/>
            <p14:sldId id="723"/>
            <p14:sldId id="724"/>
            <p14:sldId id="726"/>
            <p14:sldId id="727"/>
            <p14:sldId id="728"/>
            <p14:sldId id="729"/>
            <p14:sldId id="730"/>
            <p14:sldId id="731"/>
            <p14:sldId id="732"/>
            <p14:sldId id="735"/>
            <p14:sldId id="736"/>
            <p14:sldId id="709"/>
            <p14:sldId id="734"/>
            <p14:sldId id="733"/>
            <p14:sldId id="738"/>
            <p14:sldId id="737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  <p14:sldId id="747"/>
            <p14:sldId id="748"/>
            <p14:sldId id="862"/>
            <p14:sldId id="863"/>
            <p14:sldId id="864"/>
            <p14:sldId id="865"/>
            <p14:sldId id="866"/>
            <p14:sldId id="861"/>
            <p14:sldId id="750"/>
            <p14:sldId id="749"/>
            <p14:sldId id="751"/>
            <p14:sldId id="753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</p14:sldIdLst>
        </p14:section>
        <p14:section name="Tugas Praktik HTML,CSS,JS" id="{424CB5FB-CDB9-4F36-BF2C-F580C5F9F804}">
          <p14:sldIdLst>
            <p14:sldId id="905"/>
          </p14:sldIdLst>
        </p14:section>
        <p14:section name="PHP" id="{B1BD3748-4966-48AC-972D-1110103F3CE1}">
          <p14:sldIdLst/>
        </p14:section>
        <p14:section name="MODULARITAS" id="{CAEC6E05-E06B-457B-88E5-DDFB0DCBA258}">
          <p14:sldIdLst/>
        </p14:section>
        <p14:section name="Tugas Praktik PHP &amp; Modularitas" id="{525E1B44-A722-4AFF-9885-95EB1A84649B}">
          <p14:sldIdLst/>
        </p14:section>
        <p14:section name="MySQL dan Koneksi Database" id="{B3B197F0-595C-4FD4-96C1-BC7E1CD51A37}">
          <p14:sldIdLst/>
        </p14:section>
        <p14:section name="Framework Codeigniter" id="{06B54EDB-6CF5-437A-8C82-D5C88C964EA2}">
          <p14:sldIdLst/>
        </p14:section>
        <p14:section name="MVC" id="{F4A06118-C909-457B-A354-BF2D52924A92}">
          <p14:sldIdLst/>
        </p14:section>
        <p14:section name="Templating" id="{B611FEBE-51F0-4385-9C17-B6C77E2FA228}">
          <p14:sldIdLst/>
        </p14:section>
        <p14:section name="Tugas Praktikum CI,MVC,Templating" id="{DE9ED856-1F11-4279-AC7D-6A47523C9335}">
          <p14:sldIdLst/>
        </p14:section>
        <p14:section name="Form Validasi" id="{E52091B3-01BC-4E67-B5F0-21F5A44AC9CB}">
          <p14:sldIdLst/>
        </p14:section>
        <p14:section name="Close Slide" id="{4F54BAC8-857F-442A-BCE4-A1896990F3A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928"/>
    <a:srgbClr val="BD1D2C"/>
    <a:srgbClr val="EF5827"/>
    <a:srgbClr val="EF5927"/>
    <a:srgbClr val="BD1C2C"/>
    <a:srgbClr val="F05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5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094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slide" Target="slides/slide83.xml" /><Relationship Id="rId89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viewProps" Target="viewProps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notesMaster" Target="notesMasters/notesMaster1.xml" /><Relationship Id="rId9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F3E4108-B0D8-4CA4-BCA4-3348B3D193FD}" type="datetimeFigureOut">
              <a:rPr lang="en-ID" smtClean="0"/>
              <a:pPr/>
              <a:t>08/03/2024</a:t>
            </a:fld>
            <a:endParaRPr lang="en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DAD6AAD-891B-4796-9474-367BC6CE0903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6431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30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14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56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99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24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803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075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67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89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92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31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540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644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74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533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985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000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519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761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864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74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18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421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761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506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554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739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597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906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928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043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83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430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473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331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354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7449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812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61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252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922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619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61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742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9890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2107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6117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941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290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3034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7809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4668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776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34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683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239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1251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525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565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46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753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6615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5993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951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438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553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7879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3880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8834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49067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3915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8727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945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131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475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629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2890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7954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0620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3837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8846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645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73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EE31-B8D0-4139-B684-8EC0888F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C4A88-1739-4FD0-BE91-BCCBE05FF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3DC1C-5338-4CE8-B60D-9D569BE6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30FE-D566-469F-927C-316EE3EB7133}" type="datetimeFigureOut">
              <a:rPr lang="en-ID" smtClean="0"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21730-228B-4DF0-90BA-FA580A31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F09C0-FBBD-4650-92CF-4033DB2B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EAE1-FD7C-4137-83F8-2091101B387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23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C517-0E02-4127-86E6-174F412E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30D90-88F1-4D4D-B1FD-64D54756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9FFC9-259A-42A1-A862-DFC8DF5F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30FE-D566-469F-927C-316EE3EB7133}" type="datetimeFigureOut">
              <a:rPr lang="en-ID" smtClean="0"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3B9F-6E79-4693-AEE3-88E38A37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0932C-7DB6-4E11-8945-0316B6E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EAE1-FD7C-4137-83F8-2091101B387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028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46D4-1BCF-4A8E-999A-9E39ABFA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47DD9-E619-4D2D-900A-41A14407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30FE-D566-469F-927C-316EE3EB7133}" type="datetimeFigureOut">
              <a:rPr lang="en-ID" smtClean="0"/>
              <a:t>08/03/2024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6FFE2-7353-4891-B209-DD367BC4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5726-831D-441D-BA32-3FB01DB0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EAE1-FD7C-4137-83F8-2091101B387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52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8A6D3-A346-43D9-885D-331877ED5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9103F-CEFF-493C-BA57-6AA2AB412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9D0B-725B-4E5E-BC2A-A9BFE6D06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FDB630FE-D566-469F-927C-316EE3EB7133}" type="datetimeFigureOut">
              <a:rPr lang="en-ID" smtClean="0"/>
              <a:pPr/>
              <a:t>08/03/2024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3A936-146B-4692-95BD-5FDB8A2A5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10775-6633-4009-9147-D7B5FBDA6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CD9FEAE1-FD7C-4137-83F8-2091101B3870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285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3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7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0.png" /><Relationship Id="rId4" Type="http://schemas.openxmlformats.org/officeDocument/2006/relationships/image" Target="../media/image2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openxmlformats.org/officeDocument/2006/relationships/image" Target="../media/image2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2.png" /><Relationship Id="rId4" Type="http://schemas.openxmlformats.org/officeDocument/2006/relationships/image" Target="../media/image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png" /><Relationship Id="rId4" Type="http://schemas.openxmlformats.org/officeDocument/2006/relationships/image" Target="../media/image2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4.png" /><Relationship Id="rId4" Type="http://schemas.openxmlformats.org/officeDocument/2006/relationships/image" Target="../media/image2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5.png" /><Relationship Id="rId4" Type="http://schemas.openxmlformats.org/officeDocument/2006/relationships/image" Target="../media/image2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png" /><Relationship Id="rId4" Type="http://schemas.openxmlformats.org/officeDocument/2006/relationships/image" Target="../media/image2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7.png" /><Relationship Id="rId4" Type="http://schemas.openxmlformats.org/officeDocument/2006/relationships/image" Target="../media/image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7.png" /><Relationship Id="rId4" Type="http://schemas.openxmlformats.org/officeDocument/2006/relationships/image" Target="../media/image2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8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9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0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3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4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5.png" /><Relationship Id="rId4" Type="http://schemas.openxmlformats.org/officeDocument/2006/relationships/image" Target="../media/image2.pn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6.pn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7.png" /><Relationship Id="rId4" Type="http://schemas.openxmlformats.org/officeDocument/2006/relationships/image" Target="../media/image2.pn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8.png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4.pn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9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0.png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1.png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1.png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2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3.png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4.pn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5.png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7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8.png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9.png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0.png" /><Relationship Id="rId4" Type="http://schemas.openxmlformats.org/officeDocument/2006/relationships/image" Target="../media/image2.png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1.png" /><Relationship Id="rId4" Type="http://schemas.openxmlformats.org/officeDocument/2006/relationships/image" Target="../media/image2.png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2.png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3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4.png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5.png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pn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6.png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7.png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8.png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9.png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png" /><Relationship Id="rId4" Type="http://schemas.openxmlformats.org/officeDocument/2006/relationships/image" Target="../media/image50.gif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1.png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3.png" /><Relationship Id="rId4" Type="http://schemas.openxmlformats.org/officeDocument/2006/relationships/image" Target="../media/image52.png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7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9.png" /><Relationship Id="rId4" Type="http://schemas.openxmlformats.org/officeDocument/2006/relationships/image" Target="../media/image58.png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1.gif" /><Relationship Id="rId4" Type="http://schemas.openxmlformats.org/officeDocument/2006/relationships/image" Target="../media/image60.png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3.png" /><Relationship Id="rId4" Type="http://schemas.openxmlformats.org/officeDocument/2006/relationships/image" Target="../media/image62.png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5.png" /><Relationship Id="rId4" Type="http://schemas.openxmlformats.org/officeDocument/2006/relationships/image" Target="../media/image64.png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7.gif" /><Relationship Id="rId4" Type="http://schemas.openxmlformats.org/officeDocument/2006/relationships/image" Target="../media/image66.png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E40FCBC9-F6B2-D8CE-917B-31FDA39DB775}"/>
              </a:ext>
            </a:extLst>
          </p:cNvPr>
          <p:cNvSpPr/>
          <p:nvPr/>
        </p:nvSpPr>
        <p:spPr>
          <a:xfrm>
            <a:off x="2630687" y="1687395"/>
            <a:ext cx="2275884" cy="214788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963B04-F8A4-4205-FABB-E4E1004AAF32}"/>
              </a:ext>
            </a:extLst>
          </p:cNvPr>
          <p:cNvSpPr/>
          <p:nvPr/>
        </p:nvSpPr>
        <p:spPr>
          <a:xfrm>
            <a:off x="2447596" y="1894565"/>
            <a:ext cx="2403815" cy="21478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1E1818-B962-40D4-8D3B-D81036E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6" y="1885721"/>
            <a:ext cx="69342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id-ID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STUDI INDEPENDEN</a:t>
            </a:r>
            <a:endParaRPr lang="en-ID" sz="3200" b="1" dirty="0">
              <a:ln>
                <a:solidFill>
                  <a:schemeClr val="tx1"/>
                </a:solidFill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Roboto condensed" panose="02000000000000000000" pitchFamily="2" charset="0"/>
            </a:endParaRPr>
          </a:p>
        </p:txBody>
      </p:sp>
      <p:pic>
        <p:nvPicPr>
          <p:cNvPr id="7" name="Google Shape;85;g24e24ab3cb5_0_0">
            <a:extLst>
              <a:ext uri="{FF2B5EF4-FFF2-40B4-BE49-F238E27FC236}">
                <a16:creationId xmlns:a16="http://schemas.microsoft.com/office/drawing/2014/main" id="{5143ADB1-A733-4969-A467-9FBF25BD1E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15" r="3855" b="20663"/>
          <a:stretch/>
        </p:blipFill>
        <p:spPr>
          <a:xfrm>
            <a:off x="313924" y="180606"/>
            <a:ext cx="1609766" cy="98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04B8657-FA2B-EA0B-20D9-DA9A8CB3D390}"/>
              </a:ext>
            </a:extLst>
          </p:cNvPr>
          <p:cNvGrpSpPr/>
          <p:nvPr/>
        </p:nvGrpSpPr>
        <p:grpSpPr>
          <a:xfrm>
            <a:off x="650478" y="2131128"/>
            <a:ext cx="444898" cy="116567"/>
            <a:chOff x="459065" y="4912633"/>
            <a:chExt cx="444898" cy="11656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1DC3897-0645-53B0-FC0C-AAC9A8813162}"/>
                </a:ext>
              </a:extLst>
            </p:cNvPr>
            <p:cNvSpPr/>
            <p:nvPr/>
          </p:nvSpPr>
          <p:spPr>
            <a:xfrm>
              <a:off x="459065" y="4912633"/>
              <a:ext cx="124273" cy="1165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Times New Roman" panose="02020603050405020304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76A844-08AD-C128-E36D-F07E36AA68AE}"/>
                </a:ext>
              </a:extLst>
            </p:cNvPr>
            <p:cNvSpPr/>
            <p:nvPr/>
          </p:nvSpPr>
          <p:spPr>
            <a:xfrm>
              <a:off x="623106" y="4912633"/>
              <a:ext cx="124273" cy="1165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Times New Roman" panose="02020603050405020304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A48833-F56D-797B-AB9D-D2D678882D22}"/>
                </a:ext>
              </a:extLst>
            </p:cNvPr>
            <p:cNvSpPr/>
            <p:nvPr/>
          </p:nvSpPr>
          <p:spPr>
            <a:xfrm>
              <a:off x="779690" y="4912633"/>
              <a:ext cx="124273" cy="1165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AF8EB8F-B6F6-135F-43B2-8BDA6BB3848B}"/>
              </a:ext>
            </a:extLst>
          </p:cNvPr>
          <p:cNvSpPr txBox="1"/>
          <p:nvPr/>
        </p:nvSpPr>
        <p:spPr>
          <a:xfrm>
            <a:off x="459065" y="2579550"/>
            <a:ext cx="73419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ea typeface="Arial"/>
                <a:cs typeface="Times New Roman" panose="02020603050405020304" pitchFamily="18" charset="0"/>
                <a:sym typeface="Arial"/>
              </a:rPr>
              <a:t>PLATFORM &amp; WEB DEVELOPER</a:t>
            </a:r>
            <a:endParaRPr lang="en-ID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76CC511-1D09-C73A-FE6E-6B8DD8816C82}"/>
              </a:ext>
            </a:extLst>
          </p:cNvPr>
          <p:cNvSpPr/>
          <p:nvPr/>
        </p:nvSpPr>
        <p:spPr>
          <a:xfrm>
            <a:off x="0" y="6305550"/>
            <a:ext cx="4294051" cy="552449"/>
          </a:xfrm>
          <a:prstGeom prst="triangle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07B595F-D964-90A1-23EE-89705A45211E}"/>
              </a:ext>
            </a:extLst>
          </p:cNvPr>
          <p:cNvSpPr/>
          <p:nvPr/>
        </p:nvSpPr>
        <p:spPr>
          <a:xfrm>
            <a:off x="11196571" y="-6236"/>
            <a:ext cx="1004396" cy="500928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0495566-A282-1512-6F76-EB48441066DE}"/>
              </a:ext>
            </a:extLst>
          </p:cNvPr>
          <p:cNvSpPr/>
          <p:nvPr/>
        </p:nvSpPr>
        <p:spPr>
          <a:xfrm rot="10800000">
            <a:off x="11196570" y="6235"/>
            <a:ext cx="473869" cy="5279277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E0D782B-41C5-2B82-9AD3-DF463E2B3816}"/>
              </a:ext>
            </a:extLst>
          </p:cNvPr>
          <p:cNvSpPr/>
          <p:nvPr/>
        </p:nvSpPr>
        <p:spPr>
          <a:xfrm>
            <a:off x="11651077" y="-6236"/>
            <a:ext cx="476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endParaRPr lang="en-US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D11B1-957C-C05A-3759-50AA9313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4" y="2593023"/>
            <a:ext cx="5464552" cy="1700796"/>
          </a:xfrm>
          <a:prstGeom prst="rect">
            <a:avLst/>
          </a:prstGeom>
        </p:spPr>
      </p:pic>
      <p:sp>
        <p:nvSpPr>
          <p:cNvPr id="6" name="Google Shape;94;p2">
            <a:extLst>
              <a:ext uri="{FF2B5EF4-FFF2-40B4-BE49-F238E27FC236}">
                <a16:creationId xmlns:a16="http://schemas.microsoft.com/office/drawing/2014/main" id="{DA099BD4-B01B-ABB0-7950-08DA05A8B8EC}"/>
              </a:ext>
            </a:extLst>
          </p:cNvPr>
          <p:cNvSpPr txBox="1"/>
          <p:nvPr/>
        </p:nvSpPr>
        <p:spPr>
          <a:xfrm>
            <a:off x="710650" y="4495751"/>
            <a:ext cx="8589869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endParaRPr lang="en-US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daftar event listener yang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JavaScript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melihatnya</a:t>
            </a: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website: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https://developer.mozilla.org/en-US/docs/Web/Events</a:t>
            </a:r>
          </a:p>
        </p:txBody>
      </p:sp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F854FFFF-7B51-44AC-A74C-18006BAE8345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17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Protocol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juga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jarang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dipakai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menyisipkan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tag HTML. Cara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Protocol.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mengganti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link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protocol http//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905BC-194D-C988-C69B-6FF1FC0AD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" y="4439011"/>
            <a:ext cx="4794422" cy="2350776"/>
          </a:xfrm>
          <a:prstGeom prst="rect">
            <a:avLst/>
          </a:prstGeom>
        </p:spPr>
      </p:pic>
      <p:sp>
        <p:nvSpPr>
          <p:cNvPr id="9" name="Google Shape;94;p2">
            <a:extLst>
              <a:ext uri="{FF2B5EF4-FFF2-40B4-BE49-F238E27FC236}">
                <a16:creationId xmlns:a16="http://schemas.microsoft.com/office/drawing/2014/main" id="{5771C043-B30A-576D-AADC-D2D6EE89DB7B}"/>
              </a:ext>
            </a:extLst>
          </p:cNvPr>
          <p:cNvSpPr txBox="1"/>
          <p:nvPr/>
        </p:nvSpPr>
        <p:spPr>
          <a:xfrm>
            <a:off x="712927" y="4185116"/>
            <a:ext cx="826836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06E603-A455-A465-6A1D-BA69DC581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318" y="4753973"/>
            <a:ext cx="4200245" cy="1379877"/>
          </a:xfrm>
          <a:prstGeom prst="rect">
            <a:avLst/>
          </a:prstGeom>
        </p:spPr>
      </p:pic>
      <p:sp>
        <p:nvSpPr>
          <p:cNvPr id="10" name="Google Shape;91;p2">
            <a:extLst>
              <a:ext uri="{FF2B5EF4-FFF2-40B4-BE49-F238E27FC236}">
                <a16:creationId xmlns:a16="http://schemas.microsoft.com/office/drawing/2014/main" id="{A42EC74D-7F58-405A-AA54-9D87BB2172A5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75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Sintaks JavaScript</a:t>
            </a:r>
            <a:endParaRPr lang="sv-SE" sz="2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Sintaks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seperangkat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aturan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menentukan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JavaScript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terstruktur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benar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diketahui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penulisan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sintaks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Whitespace dan Line Breaks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mengabaikan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tab, dan baris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Kita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tab, dan baris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memformat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indentasi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rapi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konsisten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dibaca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dipahami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FD337E53-954E-4E61-9055-7511B519C679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688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Sintaks JavaScript</a:t>
            </a:r>
            <a:endParaRPr lang="sv-SE" sz="2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Opsional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diikuti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C++, Java, dan PHP.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dihilangkan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baris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55B25-BBFF-3FFD-BC2D-DA190DFEF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3" y="3429000"/>
            <a:ext cx="6889407" cy="3614115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35F4F53F-DA6A-4FB6-91BE-7314354DF05B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07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Sintaks JavaScript</a:t>
            </a:r>
            <a:endParaRPr lang="sv-SE" sz="2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Sensitivitas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Huruf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memperhatikan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huruf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(case-sensitive).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kunci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diketik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konsisten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Jadi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pengidentifikasi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variable time dan TIME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arti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mirip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 dan C++.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  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penulisan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/*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penulisan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*/</a:t>
            </a:r>
            <a:endParaRPr lang="en-ID" sz="1800" i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2AD39783-80CB-423A-89BA-7932FCFADCA1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35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Console log pada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Salah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diketahui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melanjutkan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console log. console.log()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mencetak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konsol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berguna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debug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console.log()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memanggil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konsol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343-139A-1717-89A3-5EBA5B60E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14" y="4810984"/>
            <a:ext cx="6013708" cy="2216184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196A0F73-1A78-47D0-A5BC-1188EA23AA4B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68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Console log pada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konsol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browser,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"Inspect"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"Inspect Element".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D121E-5C3F-0F3F-A49E-E22532668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7" y="3039233"/>
            <a:ext cx="6327883" cy="3638874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7F6476E8-1FC1-4DE5-9FBA-519D7C1AA1CD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14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mendeklarasikan dan menginisialisasi variabel dengan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268365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ditujukan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merujuk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sepanjang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mendeklarasikannya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Kita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mendeklarasikan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kunci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var, let dan const.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F14C1ED9-4E17-4CCC-A30D-C1EDEEBF7162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58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mendeklarasikan dan menginisialisasi variabel dengan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26836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berguna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deklarasi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deklarasi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menginisialisasi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=.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“Andi”;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“19”;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“Bandung”;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C2A29CBF-B886-46AB-B781-2AE43EB66622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14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996301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Perbedaan var, let, dan const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1483766"/>
            <a:ext cx="7953553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Var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kunci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mendeklarasikan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lama JavaScript.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cakupan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(function scope)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terpengaruh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var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hoisting,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deklarasi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dipindahkan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skrip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eksekusi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Let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diperkenalkan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ECMAScript 6 (ES6)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mengatasi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kelemahan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var.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let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cakupan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(block scope),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mana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let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hoisting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var,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FF980E08-25A1-46C7-839E-D48F56128F70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37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4;p52">
            <a:extLst>
              <a:ext uri="{FF2B5EF4-FFF2-40B4-BE49-F238E27FC236}">
                <a16:creationId xmlns:a16="http://schemas.microsoft.com/office/drawing/2014/main" id="{56FC2A17-5973-3017-07D9-A68D200CF5D2}"/>
              </a:ext>
            </a:extLst>
          </p:cNvPr>
          <p:cNvSpPr txBox="1">
            <a:spLocks/>
          </p:cNvSpPr>
          <p:nvPr/>
        </p:nvSpPr>
        <p:spPr>
          <a:xfrm>
            <a:off x="3908683" y="3108901"/>
            <a:ext cx="7152843" cy="23531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r"/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Google Shape;2225;p52">
            <a:extLst>
              <a:ext uri="{FF2B5EF4-FFF2-40B4-BE49-F238E27FC236}">
                <a16:creationId xmlns:a16="http://schemas.microsoft.com/office/drawing/2014/main" id="{A1B552E6-8432-6626-084F-C65CBD6BF64B}"/>
              </a:ext>
            </a:extLst>
          </p:cNvPr>
          <p:cNvSpPr txBox="1">
            <a:spLocks/>
          </p:cNvSpPr>
          <p:nvPr/>
        </p:nvSpPr>
        <p:spPr>
          <a:xfrm>
            <a:off x="10005575" y="1515104"/>
            <a:ext cx="1178891" cy="128550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cxnSp>
        <p:nvCxnSpPr>
          <p:cNvPr id="5" name="Google Shape;2226;p52">
            <a:extLst>
              <a:ext uri="{FF2B5EF4-FFF2-40B4-BE49-F238E27FC236}">
                <a16:creationId xmlns:a16="http://schemas.microsoft.com/office/drawing/2014/main" id="{79D34954-CCDB-4E09-BB56-731BAA712420}"/>
              </a:ext>
            </a:extLst>
          </p:cNvPr>
          <p:cNvCxnSpPr/>
          <p:nvPr/>
        </p:nvCxnSpPr>
        <p:spPr>
          <a:xfrm>
            <a:off x="10089126" y="2800608"/>
            <a:ext cx="97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;p1">
            <a:extLst>
              <a:ext uri="{FF2B5EF4-FFF2-40B4-BE49-F238E27FC236}">
                <a16:creationId xmlns:a16="http://schemas.microsoft.com/office/drawing/2014/main" id="{EE91D2CA-19AC-5190-12C1-F1815974E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0" y="169334"/>
            <a:ext cx="1609766" cy="9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D3675-3A0F-4F04-5C33-B22DA675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83" y="1515104"/>
            <a:ext cx="4131276" cy="41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Perbedaan var, let, dan const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nilainya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berubah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Cakupan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terbatas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mirip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let.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Let dan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menganut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 scope, yang mana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cakupan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variabelnya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blocknya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menganut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functional scope, yang mana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variabelnya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kecuali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pada Let dan Var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diubah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pada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diubah</a:t>
            </a:r>
            <a:r>
              <a:rPr lang="en-ID" sz="18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C54E134E-6AC8-444B-B410-60BBE7460A0C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54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kadang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disingkat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'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pengelompokan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memberitahu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compiler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interpreter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programmer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mengolah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memberitahu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mengelompokkan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dipahami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dikategorikan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primitif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non-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primitif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Data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Primitif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Data Non-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primitif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00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primitive.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primitive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String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mewakili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String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tunggal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diakhiri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diantara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6D1EE-E7A3-8AE4-5203-986D8C4D0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7" y="4510136"/>
            <a:ext cx="6478287" cy="26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7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Number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JavaScript Number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mewakili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negatif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(integer)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desimal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(floating point).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D217A-5CB6-7F33-6931-C820260A4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35" y="3113865"/>
            <a:ext cx="5724268" cy="31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Boolean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true dan false. Jika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membutuhkan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0AF22-11A5-56BC-C30D-62D7AB17C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5754"/>
            <a:ext cx="6959943" cy="32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9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Undefined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Undefined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inisialisasi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berlaku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let dan var,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mendeklarasikan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EAFCB-6DB3-05E1-C5C0-24119B38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7599"/>
            <a:ext cx="6836376" cy="31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Null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null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apapun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diingat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null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undefined. Undefined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null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sengaja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ketiadaan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5AB09-C2A4-54FF-8E7B-0248C2C9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63" y="4654989"/>
            <a:ext cx="5625414" cy="23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Null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null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apapun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diingat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null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undefined. Undefined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dideklarasikan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null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sengaja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ketiadaan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5AB09-C2A4-54FF-8E7B-0248C2C9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63" y="4654989"/>
            <a:ext cx="5625414" cy="23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9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833221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simbol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terbagi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Aritmatika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aritmatika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aritmatika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penjumlahan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pengurangan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pembagian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perkalian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dsb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0EF42B-AC97-D38F-A12B-159A157EEF9F}"/>
              </a:ext>
            </a:extLst>
          </p:cNvPr>
          <p:cNvGraphicFramePr>
            <a:graphicFrameLocks noGrp="1"/>
          </p:cNvGraphicFramePr>
          <p:nvPr/>
        </p:nvGraphicFramePr>
        <p:xfrm>
          <a:off x="815035" y="4937439"/>
          <a:ext cx="2957895" cy="1483360"/>
        </p:xfrm>
        <a:graphic>
          <a:graphicData uri="http://schemas.openxmlformats.org/drawingml/2006/table">
            <a:tbl>
              <a:tblPr firstRow="1" bandRow="1"/>
              <a:tblGrid>
                <a:gridCol w="1705743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252152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6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6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Penjumlahan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Pengurangan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Perkalian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0EE423-D6F6-63C9-7192-74EF8ACCE279}"/>
              </a:ext>
            </a:extLst>
          </p:cNvPr>
          <p:cNvGraphicFramePr>
            <a:graphicFrameLocks noGrp="1"/>
          </p:cNvGraphicFramePr>
          <p:nvPr/>
        </p:nvGraphicFramePr>
        <p:xfrm>
          <a:off x="4207651" y="4937439"/>
          <a:ext cx="3148738" cy="1483360"/>
        </p:xfrm>
        <a:graphic>
          <a:graphicData uri="http://schemas.openxmlformats.org/drawingml/2006/table">
            <a:tbl>
              <a:tblPr firstRow="1" bandRow="1"/>
              <a:tblGrid>
                <a:gridCol w="1730234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418504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6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6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Pemangkatan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Pembagian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D" sz="16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28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83322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CB254-9775-6892-6E15-E5C9E404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91" y="2369746"/>
            <a:ext cx="5756073" cy="45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9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49" y="1161781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itu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0649" y="1649246"/>
            <a:ext cx="8268365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skrip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konten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dinamis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interaksi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drop-down,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warna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background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dinamis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Sejarah JavaScript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1995,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diciptakan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Brendan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Eich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Netscape Communications.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Awalnya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JavaScript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keperluan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internal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Netscape Navigator.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Dulunya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JavaScript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bernama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LiveScript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diubah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agar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milik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mitra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Sun Microsystems.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468014"/>
            <a:ext cx="2424349" cy="24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833221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Perbandingan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perbandingan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membandingkan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perbandingan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 dan false.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perbandingan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0EF42B-AC97-D38F-A12B-159A157EE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68272"/>
              </p:ext>
            </p:extLst>
          </p:nvPr>
        </p:nvGraphicFramePr>
        <p:xfrm>
          <a:off x="815035" y="4937439"/>
          <a:ext cx="3177845" cy="1752600"/>
        </p:xfrm>
        <a:graphic>
          <a:graphicData uri="http://schemas.openxmlformats.org/drawingml/2006/table">
            <a:tbl>
              <a:tblPr firstRow="1" bandRow="1"/>
              <a:tblGrid>
                <a:gridCol w="1537186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640659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Besar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ID"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Kecil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endParaRPr lang="en-ID"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==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===</a:t>
                      </a:r>
                      <a:endParaRPr lang="en-ID"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0EE423-D6F6-63C9-7192-74EF8ACCE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69534"/>
              </p:ext>
            </p:extLst>
          </p:nvPr>
        </p:nvGraphicFramePr>
        <p:xfrm>
          <a:off x="4207651" y="4937439"/>
          <a:ext cx="4669718" cy="1483360"/>
        </p:xfrm>
        <a:graphic>
          <a:graphicData uri="http://schemas.openxmlformats.org/drawingml/2006/table">
            <a:tbl>
              <a:tblPr firstRow="1" bandRow="1"/>
              <a:tblGrid>
                <a:gridCol w="2779958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Sama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!=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!==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Besar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Sama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dirty="0">
                          <a:effectLst/>
                          <a:latin typeface="Times New Roman" panose="02020603050405020304" pitchFamily="18" charset="0"/>
                        </a:rPr>
                        <a:t>&gt;=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Kecil Sama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dirty="0">
                          <a:effectLst/>
                          <a:latin typeface="Times New Roman" panose="02020603050405020304" pitchFamily="18" charset="0"/>
                        </a:rPr>
                        <a:t>&lt;=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1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085787"/>
            <a:ext cx="815922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(&gt;):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Kecil (&lt;):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Sama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(==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===):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===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juga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Sama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(!=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!==):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!==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juga.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5" name="Google Shape;93;p2">
            <a:extLst>
              <a:ext uri="{FF2B5EF4-FFF2-40B4-BE49-F238E27FC236}">
                <a16:creationId xmlns:a16="http://schemas.microsoft.com/office/drawing/2014/main" id="{03B773EB-224E-4E64-6940-2F7625CEC508}"/>
              </a:ext>
            </a:extLst>
          </p:cNvPr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</p:spTree>
    <p:extLst>
      <p:ext uri="{BB962C8B-B14F-4D97-AF65-F5344CB8AC3E}">
        <p14:creationId xmlns:p14="http://schemas.microsoft.com/office/powerpoint/2010/main" val="419161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085787"/>
            <a:ext cx="815922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1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Sama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(&gt;=):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Kecil Sama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(&lt;=):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5" name="Google Shape;93;p2">
            <a:extLst>
              <a:ext uri="{FF2B5EF4-FFF2-40B4-BE49-F238E27FC236}">
                <a16:creationId xmlns:a16="http://schemas.microsoft.com/office/drawing/2014/main" id="{03B773EB-224E-4E64-6940-2F7625CEC508}"/>
              </a:ext>
            </a:extLst>
          </p:cNvPr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</p:spTree>
    <p:extLst>
      <p:ext uri="{BB962C8B-B14F-4D97-AF65-F5344CB8AC3E}">
        <p14:creationId xmlns:p14="http://schemas.microsoft.com/office/powerpoint/2010/main" val="1623913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157719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F7B5EA-BD95-6ED3-902E-5E0F8B372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28" y="2204967"/>
            <a:ext cx="5442199" cy="48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1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833221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0EE423-D6F6-63C9-7192-74EF8ACCE279}"/>
              </a:ext>
            </a:extLst>
          </p:cNvPr>
          <p:cNvGraphicFramePr>
            <a:graphicFrameLocks noGrp="1"/>
          </p:cNvGraphicFramePr>
          <p:nvPr/>
        </p:nvGraphicFramePr>
        <p:xfrm>
          <a:off x="821899" y="4072466"/>
          <a:ext cx="4763355" cy="1483360"/>
        </p:xfrm>
        <a:graphic>
          <a:graphicData uri="http://schemas.openxmlformats.org/drawingml/2006/table">
            <a:tbl>
              <a:tblPr firstRow="1" bandRow="1"/>
              <a:tblGrid>
                <a:gridCol w="2835701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927654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Logika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Logika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|</a:t>
                      </a:r>
                      <a:r>
                        <a:rPr lang="en-ID" dirty="0">
                          <a:effectLst/>
                        </a:rPr>
                        <a:t>|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kebalikan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!</a:t>
                      </a:r>
                      <a:endParaRPr lang="en-ID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130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088853"/>
            <a:ext cx="785442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AND (&amp;&amp;)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mengembalikan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true, dan false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false.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OR (||)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mengembalikan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true, dan false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false.</a:t>
            </a:r>
          </a:p>
          <a:p>
            <a:pPr marL="3429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(!)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membalik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kebenaran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Jika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false,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sebaliknya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157719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C5C14-D9E3-4CEC-9220-5ECA966E4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4" y="2217318"/>
            <a:ext cx="6309607" cy="47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4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833221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Opeartor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Penugasan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penugasan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penugasan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0EE423-D6F6-63C9-7192-74EF8ACCE279}"/>
              </a:ext>
            </a:extLst>
          </p:cNvPr>
          <p:cNvGraphicFramePr>
            <a:graphicFrameLocks noGrp="1"/>
          </p:cNvGraphicFramePr>
          <p:nvPr/>
        </p:nvGraphicFramePr>
        <p:xfrm>
          <a:off x="712927" y="4510136"/>
          <a:ext cx="4032068" cy="1854200"/>
        </p:xfrm>
        <a:graphic>
          <a:graphicData uri="http://schemas.openxmlformats.org/drawingml/2006/table">
            <a:tbl>
              <a:tblPr firstRow="1" bandRow="1"/>
              <a:tblGrid>
                <a:gridCol w="2917958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114110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Nilai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Penambahan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+=</a:t>
                      </a:r>
                      <a:endParaRPr lang="en-ID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Pengurangan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-=</a:t>
                      </a:r>
                      <a:endParaRPr lang="en-ID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Perkalian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*=</a:t>
                      </a:r>
                      <a:endParaRPr lang="en-ID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9990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7DFFF3-DC87-E155-1656-7432C0C66B69}"/>
              </a:ext>
            </a:extLst>
          </p:cNvPr>
          <p:cNvGraphicFramePr>
            <a:graphicFrameLocks noGrp="1"/>
          </p:cNvGraphicFramePr>
          <p:nvPr/>
        </p:nvGraphicFramePr>
        <p:xfrm>
          <a:off x="4943799" y="4510136"/>
          <a:ext cx="4323770" cy="1483360"/>
        </p:xfrm>
        <a:graphic>
          <a:graphicData uri="http://schemas.openxmlformats.org/drawingml/2006/table">
            <a:tbl>
              <a:tblPr firstRow="1" bandRow="1"/>
              <a:tblGrid>
                <a:gridCol w="2937707">
                  <a:extLst>
                    <a:ext uri="{9D8B030D-6E8A-4147-A177-3AD203B41FA5}">
                      <a16:colId xmlns:a16="http://schemas.microsoft.com/office/drawing/2014/main" val="1237682242"/>
                    </a:ext>
                  </a:extLst>
                </a:gridCol>
                <a:gridCol w="1386063">
                  <a:extLst>
                    <a:ext uri="{9D8B030D-6E8A-4147-A177-3AD203B41FA5}">
                      <a16:colId xmlns:a16="http://schemas.microsoft.com/office/drawing/2014/main" val="273559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Operator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Simbol</a:t>
                      </a:r>
                      <a:endParaRPr lang="en-ID" sz="18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Pemangkatan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Pembagian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/=</a:t>
                      </a:r>
                      <a:endParaRPr lang="en-ID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5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Pengisian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%=</a:t>
                      </a:r>
                      <a:endParaRPr lang="en-ID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47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26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115852"/>
            <a:ext cx="157719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39DC6-9E66-FD8D-7347-A89340BE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24" y="2398609"/>
            <a:ext cx="5058034" cy="4144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3635E-6A2E-C6D6-40B9-EA0914D7A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97" y="2347374"/>
            <a:ext cx="5669005" cy="42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44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350883"/>
            <a:ext cx="785442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“subprogram”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dipanggil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rekursi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serangkaian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badan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JavaScript,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menerima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mengembalikan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Jika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mengembalikan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mengembalikan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undefined.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7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 4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menulis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HTML.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Internal JavaScript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menginput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HTML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Internal JavaScript.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'internal'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ditulis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HTML. Kode JavaScript di input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tag &lt;script&gt;. Tag &lt;script&gt;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disimpan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head html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paling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body html.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&lt;script&gt; </a:t>
            </a:r>
            <a:r>
              <a:rPr lang="en-ID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document.write</a:t>
            </a:r>
            <a:r>
              <a:rPr lang="en-ID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(“Hello World!");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&lt;/script&gt;</a:t>
            </a:r>
            <a:endParaRPr lang="en-ID" sz="1800" i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57F98F1C-C834-488C-8CF6-697D2E4A77EA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2269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350883"/>
            <a:ext cx="785442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mendefinisikan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JavaScript, kali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mempelajari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yang paling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Function Declaration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 Declaration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kunci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diikuti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wajib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opsional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sepasang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lengkung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(parameter1, parameter2, ...,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parameterN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diakhiri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kurawal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{...}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membatasi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6F2BE89F-B02C-4F2F-B91A-3928AE50257A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14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62127" y="1210595"/>
            <a:ext cx="8502194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662127" y="2007738"/>
            <a:ext cx="78544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Declaration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B65-C5B0-75A0-B78D-EF5A1792D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6" y="2175679"/>
            <a:ext cx="5786566" cy="2273985"/>
          </a:xfrm>
          <a:prstGeom prst="rect">
            <a:avLst/>
          </a:prstGeom>
        </p:spPr>
      </p:pic>
      <p:sp>
        <p:nvSpPr>
          <p:cNvPr id="6" name="Google Shape;94;p2">
            <a:extLst>
              <a:ext uri="{FF2B5EF4-FFF2-40B4-BE49-F238E27FC236}">
                <a16:creationId xmlns:a16="http://schemas.microsoft.com/office/drawing/2014/main" id="{33CA1511-0947-FBA6-30BD-0361D4BC8146}"/>
              </a:ext>
            </a:extLst>
          </p:cNvPr>
          <p:cNvSpPr txBox="1"/>
          <p:nvPr/>
        </p:nvSpPr>
        <p:spPr>
          <a:xfrm>
            <a:off x="582356" y="4061928"/>
            <a:ext cx="8400594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merujuk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diterima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input,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bergantung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dipisahkan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statements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Statements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dieksekusi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dipanggil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perulangan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5B171EC9-31E5-4882-80B4-1271086B6EEE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693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21164" y="2569178"/>
            <a:ext cx="785442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Declaration </a:t>
            </a: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22962-F883-013E-E2F5-05028FE2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7" y="2569178"/>
            <a:ext cx="7990709" cy="3756638"/>
          </a:xfrm>
          <a:prstGeom prst="rect">
            <a:avLst/>
          </a:prstGeom>
        </p:spPr>
      </p:pic>
      <p:sp>
        <p:nvSpPr>
          <p:cNvPr id="9" name="Google Shape;91;p2">
            <a:extLst>
              <a:ext uri="{FF2B5EF4-FFF2-40B4-BE49-F238E27FC236}">
                <a16:creationId xmlns:a16="http://schemas.microsoft.com/office/drawing/2014/main" id="{58797841-8697-4CEF-8468-69AA2E144361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484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350883"/>
            <a:ext cx="785442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Function Expression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expression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expression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function. Jadi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penamaan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9CFE3E26-8956-5C08-D55D-C797BD94D365}"/>
              </a:ext>
            </a:extLst>
          </p:cNvPr>
          <p:cNvSpPr txBox="1"/>
          <p:nvPr/>
        </p:nvSpPr>
        <p:spPr>
          <a:xfrm>
            <a:off x="712926" y="4256240"/>
            <a:ext cx="78544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420C9-6584-2C38-A520-1564A8253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35" y="4447497"/>
            <a:ext cx="5678959" cy="2098357"/>
          </a:xfrm>
          <a:prstGeom prst="rect">
            <a:avLst/>
          </a:prstGeom>
        </p:spPr>
      </p:pic>
      <p:sp>
        <p:nvSpPr>
          <p:cNvPr id="9" name="Google Shape;91;p2">
            <a:extLst>
              <a:ext uri="{FF2B5EF4-FFF2-40B4-BE49-F238E27FC236}">
                <a16:creationId xmlns:a16="http://schemas.microsoft.com/office/drawing/2014/main" id="{CDC201FF-2D77-45DF-ACB3-4DF946C5646F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20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21164" y="2569178"/>
            <a:ext cx="78544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CDF93-249C-D97D-1147-9EA0D4DC9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0" y="2777318"/>
            <a:ext cx="8221362" cy="3476820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8668167E-F8BC-4E3F-93ED-4429CBC52FA6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708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350883"/>
            <a:ext cx="785442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Arrow Function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arrow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Arrow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function. Jadi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penamaan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keyword function.</a:t>
            </a: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9CFE3E26-8956-5C08-D55D-C797BD94D365}"/>
              </a:ext>
            </a:extLst>
          </p:cNvPr>
          <p:cNvSpPr txBox="1"/>
          <p:nvPr/>
        </p:nvSpPr>
        <p:spPr>
          <a:xfrm>
            <a:off x="712926" y="4256240"/>
            <a:ext cx="78544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Arrow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08778-C176-33C8-FE2A-F28EEABFE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97" y="4447497"/>
            <a:ext cx="6639697" cy="2382181"/>
          </a:xfrm>
          <a:prstGeom prst="rect">
            <a:avLst/>
          </a:prstGeom>
        </p:spPr>
      </p:pic>
      <p:sp>
        <p:nvSpPr>
          <p:cNvPr id="9" name="Google Shape;91;p2">
            <a:extLst>
              <a:ext uri="{FF2B5EF4-FFF2-40B4-BE49-F238E27FC236}">
                <a16:creationId xmlns:a16="http://schemas.microsoft.com/office/drawing/2014/main" id="{9190DDD5-5F34-45D1-A77D-144BEF58FB17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90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mendefinisikan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memanggil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JavaScript?</a:t>
            </a: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21164" y="2569178"/>
            <a:ext cx="78544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6AE0F-C113-5D23-1E8B-2CDA0AB7A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2" y="2628584"/>
            <a:ext cx="8063353" cy="3680828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54C6A1A1-8AD4-4FB8-A21E-0CD51B57C7CC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161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itu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parameter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argumen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endParaRPr lang="es-E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DC2EE9D2-4DB2-980D-F64E-00EB43CDEA89}"/>
              </a:ext>
            </a:extLst>
          </p:cNvPr>
          <p:cNvSpPr txBox="1"/>
          <p:nvPr/>
        </p:nvSpPr>
        <p:spPr>
          <a:xfrm>
            <a:off x="712926" y="2085787"/>
            <a:ext cx="785442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Argument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diteruskan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dipanggil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terdaftar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argument dan parameter,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mencegah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kesalahan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error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argument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diteruskan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tercantum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didefinisikan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4761-0CA6-B210-1B7D-42AC7CAF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DB50A260-6AE3-4494-A863-E7EDD832E609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674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8945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itu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parameter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argumen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endParaRPr lang="es-E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3E208-D3AB-ECB0-E762-46907A0E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2" y="1771599"/>
            <a:ext cx="5679509" cy="267008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9805FA7-69CF-4566-7782-A545CC522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3" y="4065012"/>
            <a:ext cx="8618697" cy="285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didefinisikan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kurung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Argument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Nilai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dikirimkan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dipanggil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"Andi"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argument).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CED3D1DC-49EC-4E93-A8AE-589D3D25103F}"/>
              </a:ext>
            </a:extLst>
          </p:cNvPr>
          <p:cNvSpPr txBox="1"/>
          <p:nvPr/>
        </p:nvSpPr>
        <p:spPr>
          <a:xfrm>
            <a:off x="3367785" y="179893"/>
            <a:ext cx="60022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Fungsi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9869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itu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properti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(method).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JavaScript.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JavaScript,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literal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literal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paling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JavaScript. Hal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melibatkan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pendefinisian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menetapkan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method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kurawal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{}.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69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External JavaScript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menyisipkan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memindahkan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terpisah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HTML. Cara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disarankan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 yang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JavaScript external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disimpan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ekstensi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Dari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memanggilnya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tag &lt;script&gt;,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i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4E837910-34FE-455E-8B1D-DDA6FCFCBEE8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68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itu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properti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6BA42-B378-1BC3-5291-D802BD22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17" y="2093500"/>
            <a:ext cx="6728520" cy="44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itu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properti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332219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menginisialisasi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2484846" y="179893"/>
            <a:ext cx="72223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data dan Operator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74A5E-5871-5913-5E0D-68A5BB4E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9" y="2991926"/>
            <a:ext cx="7427956" cy="41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9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membuat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mengakses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42794"/>
            <a:ext cx="8332219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sekumpulan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indeks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memprosesnya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Penomoran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index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index 0,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index 1,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dst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Array juga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wadah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fleksibel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string, number,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object.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2085787"/>
            <a:ext cx="2424349" cy="2424349"/>
          </a:xfrm>
          <a:prstGeom prst="rect">
            <a:avLst/>
          </a:prstGeom>
        </p:spPr>
      </p:pic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680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membuat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mengakses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42794"/>
            <a:ext cx="83322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9DB0-CC15-7EB9-AA66-E7E1D56C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22" y="2529518"/>
            <a:ext cx="7982465" cy="44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6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7" y="1527867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membuat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mengakses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42794"/>
            <a:ext cx="83322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9DB0-CC15-7EB9-AA66-E7E1D56C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22" y="2529518"/>
            <a:ext cx="7982465" cy="44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0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memanipulasi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AEDDC-3693-513E-178B-5DB4BD44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68" y="2332167"/>
            <a:ext cx="7074128" cy="46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3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pengolahan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forEach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pengulangan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C98EF-8B82-331A-5C24-1605449B7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7" y="3384030"/>
            <a:ext cx="8468497" cy="37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69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filter()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memperhatikan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FCBC-8554-B589-8A42-12B4CF09D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8" y="3773124"/>
            <a:ext cx="8328454" cy="29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44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map()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sambil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mengecek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3C794-4821-39BF-02AF-B0188B69D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1" y="3763175"/>
            <a:ext cx="8111344" cy="30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8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includes()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672CA-2CB8-C3CF-A4AE-F19C5D7A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0" y="3891470"/>
            <a:ext cx="6730314" cy="29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2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file index.html				file script.js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C1080-E34D-49F6-34A3-6F2CFB24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07" y="2775424"/>
            <a:ext cx="5210225" cy="351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1D091-7D00-D12B-86F5-8D39DC99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701" y="2817764"/>
            <a:ext cx="5185691" cy="1871396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73F3F40A-3494-45C7-8D4D-C4350E4DC498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502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reduce()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mereduce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menjumlah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991DA-06C5-5302-BA9F-C0F6EA8C8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6" y="3966937"/>
            <a:ext cx="6915311" cy="26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91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sort()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mengurutkan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ascending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descending.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8D2B1-64F1-5554-D907-0D7E7293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34" y="3706083"/>
            <a:ext cx="6915312" cy="32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91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Apa saja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array yang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berguna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2078273"/>
            <a:ext cx="890886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menggabungkan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array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array.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Array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E4C05-A5BA-28E2-3C53-ACE13CCB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4" y="3267422"/>
            <a:ext cx="9951308" cy="37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69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melakukan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if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else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pemograman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'conditional'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percabangan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percabangan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dieksekusi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terpenuhi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lain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terpenuhi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250EE-3CF5-34E8-1F9A-688DAD33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605" y="2102263"/>
            <a:ext cx="2424349" cy="2424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56AAA-FBFA-17BB-0C00-DEAE6F57B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3" y="4526612"/>
            <a:ext cx="5898292" cy="24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7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melakukan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if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else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misalkan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operator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perbandingan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pernah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dibahas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if (a==b),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(a &gt; b). Jika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false),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dikonversi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Boolean.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250EE-3CF5-34E8-1F9A-688DAD33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605" y="2102263"/>
            <a:ext cx="2424349" cy="2424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90EA2-1DCD-E94C-DAF7-D635F44A6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87" y="4261695"/>
            <a:ext cx="6661695" cy="2596305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667FE20C-B129-4E96-A68B-579BB17C732E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5354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melakukan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if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else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percabangan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terpenuhi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DFDA2-48C7-220A-3DC1-9930891A3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9" y="2940762"/>
            <a:ext cx="7125730" cy="3834651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43FABD7B-CF22-4C35-8A79-A046707E6876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071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melakukan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if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else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else if.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else if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percabangan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6FE25-9DE8-C1B8-9C73-A07ADD2BF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7" y="2973564"/>
            <a:ext cx="5715000" cy="4082143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0D10DE18-B724-4C64-83DC-8941C0DE5103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7388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melakukan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switch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case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Switch case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menyeleksi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dieksekusi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bersyarat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Sederhananya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percabangan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switch case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percabangan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else.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48CED-1F9F-14FC-BB77-28B6A4F66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00" y="3804281"/>
            <a:ext cx="8343524" cy="3256828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EF877F47-8EB1-4C7C-BE54-736E6AD3C371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4278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melakukan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switch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case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53E12-A15D-2BE4-273A-5D69481DD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17" y="2635151"/>
            <a:ext cx="6748412" cy="42228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FF07369C-A195-471D-B830-55F8BA18D174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891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menggunakan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loop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while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untuk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mengulangi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Mengulang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dijumpai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perulangan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ditangani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mekanisme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berulang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misalnya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tulisan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seratus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layar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diimpelementasikan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pendek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 umum, perulangan ini dibagi dua. Yaitu: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sv-SE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Counted Loop merupakan perulangan yang jelas dan sudah tentu banyak perulangannya.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Uncounted Loop,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perulangan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mengulang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250EE-3CF5-34E8-1F9A-688DAD33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605" y="2102263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D08475DD-A6D6-4321-9DFC-0339AF28ADCF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024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B8752-6960-84C8-2654-CD22EA38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50" y="2405090"/>
            <a:ext cx="4138019" cy="1524132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6" name="Google Shape;94;p2">
            <a:extLst>
              <a:ext uri="{FF2B5EF4-FFF2-40B4-BE49-F238E27FC236}">
                <a16:creationId xmlns:a16="http://schemas.microsoft.com/office/drawing/2014/main" id="{8BBD639A-7E2F-46B7-EA72-6E40BD155768}"/>
              </a:ext>
            </a:extLst>
          </p:cNvPr>
          <p:cNvSpPr txBox="1"/>
          <p:nvPr/>
        </p:nvSpPr>
        <p:spPr>
          <a:xfrm>
            <a:off x="710650" y="3784333"/>
            <a:ext cx="826836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endParaRPr lang="en-US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external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menutup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tag &lt;script&gt;. Jadi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menulis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&lt;script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=“file.js”&gt;.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folder yang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menulisnya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mengikuti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path </a:t>
            </a:r>
            <a:r>
              <a:rPr lang="en-ID" sz="16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foldernya</a:t>
            </a:r>
            <a:r>
              <a:rPr lang="en-ID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&lt;script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=“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nama_folder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/file.js”&gt;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 juga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diinternet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&lt;script </a:t>
            </a:r>
            <a:r>
              <a:rPr lang="en-ID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ID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=“https://code.jquery.com/jquery-3.5.1.min.js”&gt;</a:t>
            </a:r>
            <a:endParaRPr lang="en-ID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3A24FC1F-5F47-49BA-BA1A-2E9C60B50125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81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menggunakan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loop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while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untuk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mengulangi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Counted loop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 for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D9239-F103-1FB4-62D9-068300B5FA31}"/>
              </a:ext>
            </a:extLst>
          </p:cNvPr>
          <p:cNvSpPr txBox="1"/>
          <p:nvPr/>
        </p:nvSpPr>
        <p:spPr>
          <a:xfrm>
            <a:off x="712926" y="4918114"/>
            <a:ext cx="8286913" cy="12958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Initialization: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Inisialisasi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loop,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loop.</a:t>
            </a:r>
          </a:p>
          <a:p>
            <a:pPr>
              <a:lnSpc>
                <a:spcPct val="150000"/>
              </a:lnSpc>
            </a:pP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Condition: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terpenuhi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loop. </a:t>
            </a:r>
          </a:p>
          <a:p>
            <a:pPr>
              <a:lnSpc>
                <a:spcPct val="150000"/>
              </a:lnSpc>
            </a:pP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Iteration: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Ekspresi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dievaluasi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iterasi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 (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A66270-7440-0435-804B-635496C81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5" y="3333793"/>
            <a:ext cx="6011371" cy="1526531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A078CCD9-4ADE-488E-AA4F-7D0FA9D2FF39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740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menggunakan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loop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while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untuk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mengulangi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 loop for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2898C1-724D-EDA7-8048-A5018742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5" y="2410504"/>
            <a:ext cx="6675313" cy="4582702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ABC0D7D8-845C-4F04-923B-02FAB48CB3FF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282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menggunakan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loop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while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untuk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mengulangi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Uncounted loop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while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D9239-F103-1FB4-62D9-068300B5FA31}"/>
              </a:ext>
            </a:extLst>
          </p:cNvPr>
          <p:cNvSpPr txBox="1"/>
          <p:nvPr/>
        </p:nvSpPr>
        <p:spPr>
          <a:xfrm>
            <a:off x="712926" y="5025206"/>
            <a:ext cx="8286913" cy="8803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diperhatikan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 while,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 yang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menghindari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loop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terbatas</a:t>
            </a:r>
            <a:r>
              <a:rPr lang="en-ID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3DEF6-CFDE-C1F9-565D-A74269D88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293141"/>
            <a:ext cx="6240162" cy="1571859"/>
          </a:xfrm>
          <a:prstGeom prst="rect">
            <a:avLst/>
          </a:prstGeom>
        </p:spPr>
      </p:pic>
      <p:sp>
        <p:nvSpPr>
          <p:cNvPr id="9" name="Google Shape;91;p2">
            <a:extLst>
              <a:ext uri="{FF2B5EF4-FFF2-40B4-BE49-F238E27FC236}">
                <a16:creationId xmlns:a16="http://schemas.microsoft.com/office/drawing/2014/main" id="{EAFCC962-B89D-484A-B433-674326CF1F38}"/>
              </a:ext>
            </a:extLst>
          </p:cNvPr>
          <p:cNvSpPr txBox="1"/>
          <p:nvPr/>
        </p:nvSpPr>
        <p:spPr>
          <a:xfrm>
            <a:off x="1610436" y="179893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265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527867"/>
            <a:ext cx="69153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cara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menggunakan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loop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while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untuk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mengulangi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kode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dengan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JavaScript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410504"/>
            <a:ext cx="886767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 loop 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2AC54-A51E-4609-DA3E-04B63AB16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8" y="2352839"/>
            <a:ext cx="9094573" cy="4819164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E094FB9F-6559-4D5F-9113-CBF1A8859A79}"/>
              </a:ext>
            </a:extLst>
          </p:cNvPr>
          <p:cNvSpPr txBox="1"/>
          <p:nvPr/>
        </p:nvSpPr>
        <p:spPr>
          <a:xfrm>
            <a:off x="1637731" y="469091"/>
            <a:ext cx="85123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Percabangan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Perulangan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312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867678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 Object Model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disingkat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programming interface (API)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DOM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merepresentasikan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node dan object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style,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dasarnya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DOM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merepresentasikan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tree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pohon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8B29CF-B50B-E021-48F8-5C637C51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104" y="3823254"/>
            <a:ext cx="4995322" cy="273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86457-5273-3E86-E186-DDB64B54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0605" y="2102263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A340BDAC-22F8-9F95-2CBC-5884B81837CF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096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584612" y="1653470"/>
            <a:ext cx="886767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manipulasi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menangkap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dituju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Langkah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inline,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melainkan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method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object document.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method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menyesuaikan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Silakan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simak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6457-5273-3E86-E186-DDB64B54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605" y="2102263"/>
            <a:ext cx="2424349" cy="2424349"/>
          </a:xfrm>
          <a:prstGeom prst="rect">
            <a:avLst/>
          </a:prstGeom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8903363-2612-B0B5-AB5D-EC9913A18D25}"/>
              </a:ext>
            </a:extLst>
          </p:cNvPr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508651-F658-0CA6-F7AA-7158B23B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25331"/>
              </p:ext>
            </p:extLst>
          </p:nvPr>
        </p:nvGraphicFramePr>
        <p:xfrm>
          <a:off x="698120" y="3450245"/>
          <a:ext cx="7981604" cy="3164292"/>
        </p:xfrm>
        <a:graphic>
          <a:graphicData uri="http://schemas.openxmlformats.org/drawingml/2006/table">
            <a:tbl>
              <a:tblPr/>
              <a:tblGrid>
                <a:gridCol w="585876">
                  <a:extLst>
                    <a:ext uri="{9D8B030D-6E8A-4147-A177-3AD203B41FA5}">
                      <a16:colId xmlns:a16="http://schemas.microsoft.com/office/drawing/2014/main" val="2289086063"/>
                    </a:ext>
                  </a:extLst>
                </a:gridCol>
                <a:gridCol w="2632635">
                  <a:extLst>
                    <a:ext uri="{9D8B030D-6E8A-4147-A177-3AD203B41FA5}">
                      <a16:colId xmlns:a16="http://schemas.microsoft.com/office/drawing/2014/main" val="1097324501"/>
                    </a:ext>
                  </a:extLst>
                </a:gridCol>
                <a:gridCol w="4763093">
                  <a:extLst>
                    <a:ext uri="{9D8B030D-6E8A-4147-A177-3AD203B41FA5}">
                      <a16:colId xmlns:a16="http://schemas.microsoft.com/office/drawing/2014/main" val="196642501"/>
                    </a:ext>
                  </a:extLst>
                </a:gridCol>
              </a:tblGrid>
              <a:tr h="156606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D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ID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41085"/>
                  </a:ext>
                </a:extLst>
              </a:tr>
              <a:tr h="329938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getElementById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engambil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elemen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html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berdasarkan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atribut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id.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extLst>
                  <a:ext uri="{0D108BD9-81ED-4DB2-BD59-A6C34878D82A}">
                    <a16:rowId xmlns:a16="http://schemas.microsoft.com/office/drawing/2014/main" val="939214536"/>
                  </a:ext>
                </a:extLst>
              </a:tr>
              <a:tr h="481453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getElementsByClassName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engambil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elemen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html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berdasarkan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atribut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class yang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extLst>
                  <a:ext uri="{0D108BD9-81ED-4DB2-BD59-A6C34878D82A}">
                    <a16:rowId xmlns:a16="http://schemas.microsoft.com/office/drawing/2014/main" val="1531853998"/>
                  </a:ext>
                </a:extLst>
              </a:tr>
              <a:tr h="315349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getElementsByTagName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engambil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elemen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html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berdasarkan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tag yang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extLst>
                  <a:ext uri="{0D108BD9-81ED-4DB2-BD59-A6C34878D82A}">
                    <a16:rowId xmlns:a16="http://schemas.microsoft.com/office/drawing/2014/main" val="1068037191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querySelector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engambil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elemen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html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berdasarkan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selector yang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spesifik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extLst>
                  <a:ext uri="{0D108BD9-81ED-4DB2-BD59-A6C34878D82A}">
                    <a16:rowId xmlns:a16="http://schemas.microsoft.com/office/drawing/2014/main" val="3710286291"/>
                  </a:ext>
                </a:extLst>
              </a:tr>
              <a:tr h="567868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querySelectorAll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engambil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elemen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html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berdasarkan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selector yang </a:t>
                      </a:r>
                      <a:r>
                        <a:rPr lang="en-ID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spesifik</a:t>
                      </a:r>
                      <a:r>
                        <a:rPr lang="en-ID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091" marR="35091" marT="35091" marB="35091"/>
                </a:tc>
                <a:extLst>
                  <a:ext uri="{0D108BD9-81ED-4DB2-BD59-A6C34878D82A}">
                    <a16:rowId xmlns:a16="http://schemas.microsoft.com/office/drawing/2014/main" val="3037458609"/>
                  </a:ext>
                </a:extLst>
              </a:tr>
            </a:tbl>
          </a:graphicData>
        </a:graphic>
      </p:graphicFrame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A6BEC27C-3565-1BB9-40D3-BDF6E8962C4F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200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712926" y="1653470"/>
            <a:ext cx="886767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8903363-2612-B0B5-AB5D-EC9913A18D25}"/>
              </a:ext>
            </a:extLst>
          </p:cNvPr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06BB-3906-4055-2699-C9850653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9" y="1907365"/>
            <a:ext cx="5699795" cy="5028894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E4500C29-B4C1-18CC-74CD-196CCAA19D31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1958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86767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memanipulasi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DOM: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innerHTML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2DAC0-AF4D-A870-6D39-E0DA25DA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" y="3110524"/>
            <a:ext cx="5223593" cy="357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FC610-294B-97D9-3895-B816E16D6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864" y="3071105"/>
            <a:ext cx="4644151" cy="3607447"/>
          </a:xfrm>
          <a:prstGeom prst="rect">
            <a:avLst/>
          </a:prstGeom>
        </p:spPr>
      </p:pic>
      <p:sp>
        <p:nvSpPr>
          <p:cNvPr id="10" name="Google Shape;91;p2">
            <a:extLst>
              <a:ext uri="{FF2B5EF4-FFF2-40B4-BE49-F238E27FC236}">
                <a16:creationId xmlns:a16="http://schemas.microsoft.com/office/drawing/2014/main" id="{437F1496-7E84-62CE-F4FC-59F60C23A728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2929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			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5B865-C4CC-916A-9F3B-A5E79679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63" y="2639162"/>
            <a:ext cx="3162574" cy="2057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CB00C-2AF1-B84F-31D3-861F704A7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26" y="2654403"/>
            <a:ext cx="3132091" cy="2042337"/>
          </a:xfrm>
          <a:prstGeom prst="rect">
            <a:avLst/>
          </a:prstGeom>
        </p:spPr>
      </p:pic>
      <p:sp>
        <p:nvSpPr>
          <p:cNvPr id="11" name="Google Shape;91;p2">
            <a:extLst>
              <a:ext uri="{FF2B5EF4-FFF2-40B4-BE49-F238E27FC236}">
                <a16:creationId xmlns:a16="http://schemas.microsoft.com/office/drawing/2014/main" id="{FF0F135A-C5CB-B56E-5A5B-91E58B10D927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365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Value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Atribut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F2BC9-F989-9F88-CBBA-7DEEF8A9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9" y="2211646"/>
            <a:ext cx="6191653" cy="4802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F3A19-3861-3000-9A70-43E922A1C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102" y="2659742"/>
            <a:ext cx="3718882" cy="1143099"/>
          </a:xfrm>
          <a:prstGeom prst="rect">
            <a:avLst/>
          </a:prstGeom>
        </p:spPr>
      </p:pic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FF5595F3-AA2B-E92C-E07F-06C579698C60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23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ID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Inline JavaScript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ketiga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inline JavaScript.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konsep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event handler. event handler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memanggil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'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sesuatu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tag HTML.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Sesuatu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maksudnya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element HTML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arahkan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mouse,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dll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Event handler di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ditulis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penambahan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kata on,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di-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onclick,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mouse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diatas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element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onmouseover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dst</a:t>
            </a:r>
            <a:r>
              <a:rPr lang="en-ID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61F75-4603-C21C-1712-9818D4E9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59" y="1830414"/>
            <a:ext cx="2424349" cy="2424349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7ABFA5AC-1AE6-4348-8EE9-4E4AD82EDA8A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380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8676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Style/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6752F-CC2D-FDB6-95F7-9CA8C4E5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27" y="2140935"/>
            <a:ext cx="6737196" cy="4730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EA07C-05AC-BD06-C55C-1EFF97CB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9" y="2576759"/>
            <a:ext cx="4732093" cy="1567543"/>
          </a:xfrm>
          <a:prstGeom prst="rect">
            <a:avLst/>
          </a:prstGeom>
        </p:spPr>
      </p:pic>
      <p:sp>
        <p:nvSpPr>
          <p:cNvPr id="10" name="Google Shape;91;p2">
            <a:extLst>
              <a:ext uri="{FF2B5EF4-FFF2-40B4-BE49-F238E27FC236}">
                <a16:creationId xmlns:a16="http://schemas.microsoft.com/office/drawing/2014/main" id="{5BA14392-C2D0-98DD-801C-1C41C5662C85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06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62701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memanipulasi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HTML, DOM JavaScript juga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menangani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Event (Event Handling).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Singkatnya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Event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reaksi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n-NO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 event yang biasanya ditemui disuatu website yaitu, click, mouseover, change, dan keyup.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menghandle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event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object DOM. Kita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memanggil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method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addEventListener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6084E-72E9-E0EF-A78B-F2E9B78D4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605" y="2102263"/>
            <a:ext cx="2424349" cy="2424349"/>
          </a:xfrm>
          <a:prstGeom prst="rect">
            <a:avLst/>
          </a:prstGeom>
        </p:spPr>
      </p:pic>
      <p:sp>
        <p:nvSpPr>
          <p:cNvPr id="6" name="Google Shape;91;p2">
            <a:extLst>
              <a:ext uri="{FF2B5EF4-FFF2-40B4-BE49-F238E27FC236}">
                <a16:creationId xmlns:a16="http://schemas.microsoft.com/office/drawing/2014/main" id="{14EA6195-0782-ACFC-DDD9-AB0A9BC5E723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799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DOM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62701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DOM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893C6-66FA-BAEF-DC42-7504E273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44" y="1907365"/>
            <a:ext cx="5444425" cy="504749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52B5D48-2A0A-1F7A-E5AA-2958BACF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69" y="2140935"/>
            <a:ext cx="5715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852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Studi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Kasus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Membuat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Aplikasi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Kalkulator</a:t>
            </a:r>
            <a:endParaRPr lang="es-E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62701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D97D4-2548-B1FD-9768-5C5C7EC2D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53" y="1993292"/>
            <a:ext cx="5929976" cy="4845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C312A-EE91-1182-328E-EDFF3947E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370" y="2268440"/>
            <a:ext cx="4244708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53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Studi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Kasus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Membuat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Aplikasi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Kalkulator</a:t>
            </a:r>
            <a:endParaRPr lang="es-E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62701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style.css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66515-E4D1-6541-01C2-5900620A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7" y="1813108"/>
            <a:ext cx="5551813" cy="5105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F618F-AFD8-E652-3DDC-4F680828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420" y="2210040"/>
            <a:ext cx="3806992" cy="36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28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2926" y="1166005"/>
            <a:ext cx="6915311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Studi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Kasus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Membuat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Aplikasi</a:t>
            </a:r>
            <a:r>
              <a:rPr lang="es-E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Kalkulator</a:t>
            </a:r>
            <a:endParaRPr lang="es-E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12926" y="1653470"/>
            <a:ext cx="862701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script.js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30E1138D-60B4-3FBE-00BC-6A2BDB803A1E}"/>
              </a:ext>
            </a:extLst>
          </p:cNvPr>
          <p:cNvSpPr txBox="1"/>
          <p:nvPr/>
        </p:nvSpPr>
        <p:spPr>
          <a:xfrm>
            <a:off x="3512276" y="179893"/>
            <a:ext cx="51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lang="en-US"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8159F-BC84-CD8B-CD11-F04971506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6" y="1907364"/>
            <a:ext cx="5275783" cy="510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E52A9-88B6-E895-F11F-C99EC09A1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108" y="2356559"/>
            <a:ext cx="3233056" cy="33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60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854BD-4722-70EA-3EFC-D372CAB1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7461-F0CC-9F3D-4FEA-8EA6E442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905"/>
            <a:ext cx="10515600" cy="1325563"/>
          </a:xfrm>
        </p:spPr>
        <p:txBody>
          <a:bodyPr/>
          <a:lstStyle/>
          <a:p>
            <a:r>
              <a:rPr 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Tugas Praktikum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8B8D-F5AC-AD1B-2BE8-B539E490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549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Buatlah sebuah Wesbite sederhana berdasarkan data yang sudah dikumpulkan pada pertemuan sebelumnya (Analisis kebutuhan, Flow chart, Design tampilan sistem).  </a:t>
            </a:r>
          </a:p>
        </p:txBody>
      </p:sp>
      <p:pic>
        <p:nvPicPr>
          <p:cNvPr id="4" name="Google Shape;121;p2">
            <a:extLst>
              <a:ext uri="{FF2B5EF4-FFF2-40B4-BE49-F238E27FC236}">
                <a16:creationId xmlns:a16="http://schemas.microsoft.com/office/drawing/2014/main" id="{06D53DFF-C3C6-483B-DC9A-58649911B1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15" r="3859" b="20666"/>
          <a:stretch/>
        </p:blipFill>
        <p:spPr>
          <a:xfrm>
            <a:off x="-85766" y="179894"/>
            <a:ext cx="1609766" cy="98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31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0415" r="3859" b="20666"/>
          <a:stretch/>
        </p:blipFill>
        <p:spPr>
          <a:xfrm>
            <a:off x="10582234" y="9776"/>
            <a:ext cx="1609766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10650" y="1161961"/>
            <a:ext cx="613575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Bagaimana cara menambahkan JavaScript ke dokumen HTML?</a:t>
            </a:r>
          </a:p>
        </p:txBody>
      </p:sp>
      <p:sp>
        <p:nvSpPr>
          <p:cNvPr id="94" name="Google Shape;94;p2"/>
          <p:cNvSpPr txBox="1"/>
          <p:nvPr/>
        </p:nvSpPr>
        <p:spPr>
          <a:xfrm>
            <a:off x="712927" y="2015332"/>
            <a:ext cx="826836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endParaRPr lang="en-US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F4CF4-8F07-3B07-2C79-8110878E4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94" y="2192879"/>
            <a:ext cx="7364214" cy="4019551"/>
          </a:xfrm>
          <a:prstGeom prst="rect">
            <a:avLst/>
          </a:prstGeom>
        </p:spPr>
      </p:pic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834E2ED6-53B2-4B52-895B-B37023F57272}"/>
              </a:ext>
            </a:extLst>
          </p:cNvPr>
          <p:cNvSpPr txBox="1"/>
          <p:nvPr/>
        </p:nvSpPr>
        <p:spPr>
          <a:xfrm>
            <a:off x="3857584" y="179893"/>
            <a:ext cx="4697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Pengenalan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JavaScript</a:t>
            </a:r>
            <a:endParaRPr sz="3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55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6681</TotalTime>
  <Words>21152</Words>
  <Application>Microsoft Office PowerPoint</Application>
  <PresentationFormat>Layar Lebar</PresentationFormat>
  <Paragraphs>2422</Paragraphs>
  <Slides>86</Slides>
  <Notes>84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86</vt:i4>
      </vt:variant>
    </vt:vector>
  </HeadingPairs>
  <TitlesOfParts>
    <vt:vector size="87" baseType="lpstr">
      <vt:lpstr>Office Theme</vt:lpstr>
      <vt:lpstr>STUDI INDEPENDEN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Tugas Praktikum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And Web Developer</dc:title>
  <dc:creator>Mohammad Badar Pamungkas</dc:creator>
  <cp:lastModifiedBy>ratuanatasyafisalharsandy@gmail.com</cp:lastModifiedBy>
  <cp:revision>36</cp:revision>
  <dcterms:created xsi:type="dcterms:W3CDTF">2024-01-08T02:41:40Z</dcterms:created>
  <dcterms:modified xsi:type="dcterms:W3CDTF">2024-03-08T05:00:03Z</dcterms:modified>
</cp:coreProperties>
</file>